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9" r:id="rId3"/>
    <p:sldId id="271" r:id="rId4"/>
    <p:sldId id="272" r:id="rId5"/>
    <p:sldId id="277" r:id="rId6"/>
    <p:sldId id="278" r:id="rId7"/>
    <p:sldId id="273" r:id="rId8"/>
    <p:sldId id="274" r:id="rId9"/>
    <p:sldId id="276" r:id="rId10"/>
    <p:sldId id="267" r:id="rId11"/>
  </p:sldIdLst>
  <p:sldSz cx="9144000" cy="6858000" type="screen4x3"/>
  <p:notesSz cx="6858000" cy="9144000"/>
  <p:embeddedFontLst>
    <p:embeddedFont>
      <p:font typeface="Tuffy" panose="020B0603060100000000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SemiBold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4192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9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77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78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303032F-2B03-4A34-AFEB-946451384CA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78870F-B490-46DB-9B75-1F64763BFFA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6816AFA-B2D6-48A0-9C3F-3B86AFE684CF}" type="datetimeFigureOut">
              <a:rPr lang="en-GB"/>
              <a:pPr>
                <a:defRPr/>
              </a:pPr>
              <a:t>30/09/2025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9AD423-908E-479F-B760-19B50C70831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BACA14-B464-4C27-8D78-3A132BAD7A2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BDF07BF-CF72-4A33-9947-B6B941BD58F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549B82D-FB23-47ED-A855-9FA645A5065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B34651-5AF7-45D6-A365-4802D016824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E7F7D7D-F691-4435-93AE-DECBD0DABF0D}" type="datetimeFigureOut">
              <a:rPr lang="en-GB"/>
              <a:pPr>
                <a:defRPr/>
              </a:pPr>
              <a:t>30/09/2025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E36659E-DE38-44EB-8F28-625F82EAED5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C7F8F94-117B-43E3-9C2B-68B54E5522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8E8863-BF7F-4103-AA89-30EE3C41F77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92CA1-B585-46C2-92C7-35D8FD5B26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20627C2-64BA-4520-A683-3CAA7B181C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36CF0B2-F025-499A-A6A3-25A09B90445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2291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897A8EE2-B49A-47D6-8246-B64B7EFD6D3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29ACC5A8-6DA4-42AE-9832-67F78B5D34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3528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D703B565-53B9-4322-B35A-FBFCE0EE533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376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4D3E92B4-194F-482F-94EC-9613AFDD1268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822575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6E95D4C-9B3F-4BEB-92D4-32F97C9BF00C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09528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9F65134B-056E-4FC7-A2A7-458071D19F9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0913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733EC23-6128-454F-8914-4EFF561812C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7954ABE-586E-455F-BEE9-C85830026F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D39F49E-0732-4C56-9E7C-D4209E5C72A5}"/>
              </a:ext>
            </a:extLst>
          </p:cNvPr>
          <p:cNvSpPr/>
          <p:nvPr/>
        </p:nvSpPr>
        <p:spPr>
          <a:xfrm>
            <a:off x="0" y="414338"/>
            <a:ext cx="9144000" cy="8810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/>
              <a:t>LGBTQ+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749327B-7FC9-42AA-BDCA-E2F87FD4C1CC}"/>
              </a:ext>
            </a:extLst>
          </p:cNvPr>
          <p:cNvGrpSpPr>
            <a:grpSpLocks/>
          </p:cNvGrpSpPr>
          <p:nvPr/>
        </p:nvGrpSpPr>
        <p:grpSpPr bwMode="auto">
          <a:xfrm>
            <a:off x="-93663" y="1634478"/>
            <a:ext cx="9991726" cy="708321"/>
            <a:chOff x="-93157" y="1408204"/>
            <a:chExt cx="9990666" cy="70696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7504473-122E-4FAD-8EFD-F37AEF29F5E2}"/>
                </a:ext>
              </a:extLst>
            </p:cNvPr>
            <p:cNvSpPr/>
            <p:nvPr/>
          </p:nvSpPr>
          <p:spPr>
            <a:xfrm>
              <a:off x="-93157" y="1408204"/>
              <a:ext cx="9990666" cy="7069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305" name="Rectangle 4">
              <a:extLst>
                <a:ext uri="{FF2B5EF4-FFF2-40B4-BE49-F238E27FC236}">
                  <a16:creationId xmlns:a16="http://schemas.microsoft.com/office/drawing/2014/main" id="{01A7DD07-A63A-4A1E-B18C-1A6B045F43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8213" y="1505154"/>
              <a:ext cx="7413919" cy="5932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GB" altLang="en-US" b="1" dirty="0"/>
                <a:t>LGBTQ+ </a:t>
              </a:r>
              <a:r>
                <a:rPr lang="en-GB" dirty="0"/>
                <a:t>Means lesbian, gay, bisexual, transgender and queer. The '+' includes </a:t>
              </a:r>
              <a:r>
                <a:rPr lang="en-GB"/>
                <a:t>other members </a:t>
              </a:r>
              <a:r>
                <a:rPr lang="en-GB" dirty="0"/>
                <a:t>of the community.</a:t>
              </a:r>
              <a:endParaRPr lang="en-GB" alt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7412D54C-1098-4D74-8010-FDEC7DAADA5D}"/>
              </a:ext>
            </a:extLst>
          </p:cNvPr>
          <p:cNvGrpSpPr>
            <a:grpSpLocks/>
          </p:cNvGrpSpPr>
          <p:nvPr/>
        </p:nvGrpSpPr>
        <p:grpSpPr bwMode="auto">
          <a:xfrm>
            <a:off x="-93663" y="2406673"/>
            <a:ext cx="9991726" cy="472503"/>
            <a:chOff x="-93157" y="1434089"/>
            <a:chExt cx="9990666" cy="472917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870996E-C59D-454E-B897-D05DA6207B9C}"/>
                </a:ext>
              </a:extLst>
            </p:cNvPr>
            <p:cNvSpPr/>
            <p:nvPr/>
          </p:nvSpPr>
          <p:spPr>
            <a:xfrm>
              <a:off x="-93157" y="1434089"/>
              <a:ext cx="9990666" cy="47291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303" name="Rectangle 4">
              <a:extLst>
                <a:ext uri="{FF2B5EF4-FFF2-40B4-BE49-F238E27FC236}">
                  <a16:creationId xmlns:a16="http://schemas.microsoft.com/office/drawing/2014/main" id="{1F43DA95-A576-4196-BA57-99533131E7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0148" y="1504181"/>
              <a:ext cx="7622000" cy="347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GB" altLang="en-US" b="1" dirty="0"/>
                <a:t>Lesbian </a:t>
              </a:r>
              <a:r>
                <a:rPr lang="en-GB" dirty="0"/>
                <a:t> A woman who is attracted to other women is a lesbian.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B03E475-C8BF-4D24-925B-49B63C640D3B}"/>
              </a:ext>
            </a:extLst>
          </p:cNvPr>
          <p:cNvGrpSpPr>
            <a:grpSpLocks/>
          </p:cNvGrpSpPr>
          <p:nvPr/>
        </p:nvGrpSpPr>
        <p:grpSpPr bwMode="auto">
          <a:xfrm>
            <a:off x="-93663" y="3801450"/>
            <a:ext cx="9991726" cy="472503"/>
            <a:chOff x="-93157" y="1482810"/>
            <a:chExt cx="9990666" cy="472871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A22B7B6-9139-4B23-88D8-0894DEBE7F46}"/>
                </a:ext>
              </a:extLst>
            </p:cNvPr>
            <p:cNvSpPr/>
            <p:nvPr/>
          </p:nvSpPr>
          <p:spPr>
            <a:xfrm>
              <a:off x="-93157" y="1482810"/>
              <a:ext cx="9990666" cy="4728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301" name="Rectangle 4">
              <a:extLst>
                <a:ext uri="{FF2B5EF4-FFF2-40B4-BE49-F238E27FC236}">
                  <a16:creationId xmlns:a16="http://schemas.microsoft.com/office/drawing/2014/main" id="{DEFD8386-E0B4-4F66-B1FC-6BD7C49F52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0148" y="1578619"/>
              <a:ext cx="7793103" cy="3418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GB" altLang="en-US" b="1" dirty="0"/>
                <a:t>Bisexual</a:t>
              </a:r>
              <a:r>
                <a:rPr lang="en-GB" altLang="en-US" dirty="0"/>
                <a:t> </a:t>
              </a:r>
              <a:r>
                <a:rPr lang="en-GB" dirty="0"/>
                <a:t>A person who is attracted to both men and women is bisexual.</a:t>
              </a:r>
              <a:endParaRPr lang="en-GB" alt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F5E1FE4-76B5-423F-995D-4FE28F0C3149}"/>
              </a:ext>
            </a:extLst>
          </p:cNvPr>
          <p:cNvGrpSpPr>
            <a:grpSpLocks/>
          </p:cNvGrpSpPr>
          <p:nvPr/>
        </p:nvGrpSpPr>
        <p:grpSpPr bwMode="auto">
          <a:xfrm>
            <a:off x="-93663" y="4344520"/>
            <a:ext cx="9991726" cy="1022350"/>
            <a:chOff x="-93157" y="1482811"/>
            <a:chExt cx="9990666" cy="1023916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CDA1F70-7716-4D9B-8BF3-C630B0809DB2}"/>
                </a:ext>
              </a:extLst>
            </p:cNvPr>
            <p:cNvSpPr/>
            <p:nvPr/>
          </p:nvSpPr>
          <p:spPr>
            <a:xfrm>
              <a:off x="-93157" y="1482811"/>
              <a:ext cx="9990666" cy="10239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299" name="Rectangle 4">
              <a:extLst>
                <a:ext uri="{FF2B5EF4-FFF2-40B4-BE49-F238E27FC236}">
                  <a16:creationId xmlns:a16="http://schemas.microsoft.com/office/drawing/2014/main" id="{5548E1B6-198F-4B3E-A72E-26EF259396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0147" y="1595558"/>
              <a:ext cx="7733842" cy="841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GB" altLang="en-US" b="1" dirty="0"/>
                <a:t>Transgender</a:t>
              </a:r>
              <a:r>
                <a:rPr lang="en-GB" altLang="en-US" dirty="0"/>
                <a:t> </a:t>
              </a:r>
              <a:r>
                <a:rPr lang="en-GB" dirty="0"/>
                <a:t>A person who was born male, but feels like a woman, or a person who was born female, but feels like a man, is</a:t>
              </a:r>
              <a:r>
                <a:rPr lang="en-GB" b="1" dirty="0"/>
                <a:t> </a:t>
              </a:r>
              <a:r>
                <a:rPr lang="en-GB" dirty="0"/>
                <a:t>transgender. This can also mean a person who doesn't feel like a woman or a man.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939FF03-D657-404F-B312-202CDF9A2AF9}"/>
              </a:ext>
            </a:extLst>
          </p:cNvPr>
          <p:cNvGrpSpPr>
            <a:grpSpLocks/>
          </p:cNvGrpSpPr>
          <p:nvPr/>
        </p:nvGrpSpPr>
        <p:grpSpPr bwMode="auto">
          <a:xfrm>
            <a:off x="-93663" y="5422632"/>
            <a:ext cx="9991726" cy="571221"/>
            <a:chOff x="-93157" y="957648"/>
            <a:chExt cx="9990666" cy="571263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2BD2884-E909-4386-AD33-89CF4BAE382A}"/>
                </a:ext>
              </a:extLst>
            </p:cNvPr>
            <p:cNvSpPr/>
            <p:nvPr/>
          </p:nvSpPr>
          <p:spPr>
            <a:xfrm>
              <a:off x="-93157" y="957648"/>
              <a:ext cx="9990666" cy="57126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297" name="Rectangle 4">
              <a:extLst>
                <a:ext uri="{FF2B5EF4-FFF2-40B4-BE49-F238E27FC236}">
                  <a16:creationId xmlns:a16="http://schemas.microsoft.com/office/drawing/2014/main" id="{FB174EA3-22B8-4140-AA67-52EBCF2F58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8213" y="1086778"/>
              <a:ext cx="7547595" cy="341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GB" altLang="en-US" b="1" dirty="0"/>
                <a:t>Plus</a:t>
              </a:r>
              <a:r>
                <a:rPr lang="en-GB" altLang="en-US" dirty="0"/>
                <a:t> </a:t>
              </a:r>
              <a:r>
                <a:rPr lang="en-GB" dirty="0"/>
                <a:t>The '+' includes other members of the community. </a:t>
              </a:r>
              <a:endParaRPr lang="en-GB" altLang="en-US" dirty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46F7667-5F82-3F4E-A43A-24A23161028E}"/>
              </a:ext>
            </a:extLst>
          </p:cNvPr>
          <p:cNvGrpSpPr>
            <a:grpSpLocks/>
          </p:cNvGrpSpPr>
          <p:nvPr/>
        </p:nvGrpSpPr>
        <p:grpSpPr bwMode="auto">
          <a:xfrm>
            <a:off x="-81025" y="2943050"/>
            <a:ext cx="9991726" cy="729279"/>
            <a:chOff x="-93157" y="1482810"/>
            <a:chExt cx="9990666" cy="729847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7C32522-8CD5-DD4A-9B34-F61D6E8B95B0}"/>
                </a:ext>
              </a:extLst>
            </p:cNvPr>
            <p:cNvSpPr/>
            <p:nvPr/>
          </p:nvSpPr>
          <p:spPr>
            <a:xfrm>
              <a:off x="-93157" y="1482810"/>
              <a:ext cx="9990666" cy="72984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Rectangle 4">
              <a:extLst>
                <a:ext uri="{FF2B5EF4-FFF2-40B4-BE49-F238E27FC236}">
                  <a16:creationId xmlns:a16="http://schemas.microsoft.com/office/drawing/2014/main" id="{0EE45DCA-1982-2C45-80F2-5F23A6B809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0148" y="1578619"/>
              <a:ext cx="7793103" cy="591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GB" altLang="en-US" b="1" dirty="0"/>
                <a:t>Gay</a:t>
              </a:r>
              <a:r>
                <a:rPr lang="en-GB" altLang="en-US" dirty="0"/>
                <a:t> </a:t>
              </a:r>
              <a:r>
                <a:rPr lang="en-GB" dirty="0"/>
                <a:t>A man who is attracted to other men or a woman who is attracted to other women is gay.</a:t>
              </a:r>
              <a:endParaRPr lang="en-GB" alt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1" name="Rectangle 4">
            <a:extLst>
              <a:ext uri="{FF2B5EF4-FFF2-40B4-BE49-F238E27FC236}">
                <a16:creationId xmlns:a16="http://schemas.microsoft.com/office/drawing/2014/main" id="{4C0431C6-7711-4429-B264-DE9DB0C95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9175" y="1481138"/>
            <a:ext cx="7751763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dirty="0"/>
              <a:t>Gay Pride, also known as LGBT+ Pride, is celebrated in June. It is a month of celebration of LGBT+ communities around the world. During Pride month, people come together to celebrate love, friendship and the special and unique things that make us who we are.</a:t>
            </a:r>
            <a:endParaRPr lang="en-GB" altLang="en-US" dirty="0"/>
          </a:p>
        </p:txBody>
      </p:sp>
      <p:pic>
        <p:nvPicPr>
          <p:cNvPr id="13315" name="Picture 3">
            <a:extLst>
              <a:ext uri="{FF2B5EF4-FFF2-40B4-BE49-F238E27FC236}">
                <a16:creationId xmlns:a16="http://schemas.microsoft.com/office/drawing/2014/main" id="{0F736D3F-67D6-4C3F-BEDC-0F7B8C11AF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59"/>
          <a:stretch>
            <a:fillRect/>
          </a:stretch>
        </p:blipFill>
        <p:spPr bwMode="auto">
          <a:xfrm>
            <a:off x="-261938" y="3005138"/>
            <a:ext cx="9518651" cy="387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F139EEB-42CC-42F2-8992-B09C74979DA7}"/>
              </a:ext>
            </a:extLst>
          </p:cNvPr>
          <p:cNvSpPr/>
          <p:nvPr/>
        </p:nvSpPr>
        <p:spPr>
          <a:xfrm>
            <a:off x="0" y="414338"/>
            <a:ext cx="9144000" cy="8810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/>
              <a:t>What is Pride?</a:t>
            </a:r>
            <a:endParaRPr lang="en-GB" sz="4000" b="1" dirty="0">
              <a:latin typeface="Twinkl SemiBol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6C07E72-81B9-4B1A-9FEB-CBF2C7D59F34}"/>
              </a:ext>
            </a:extLst>
          </p:cNvPr>
          <p:cNvSpPr/>
          <p:nvPr/>
        </p:nvSpPr>
        <p:spPr>
          <a:xfrm>
            <a:off x="0" y="414338"/>
            <a:ext cx="9144000" cy="8810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/>
              <a:t>March in Pride</a:t>
            </a:r>
            <a:endParaRPr lang="en-GB" sz="4000" dirty="0">
              <a:latin typeface="Twinkl SemiBold" pitchFamily="2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E49D05F-E1B8-442D-AB10-0BCDE8C10174}"/>
              </a:ext>
            </a:extLst>
          </p:cNvPr>
          <p:cNvGrpSpPr>
            <a:grpSpLocks/>
          </p:cNvGrpSpPr>
          <p:nvPr/>
        </p:nvGrpSpPr>
        <p:grpSpPr bwMode="auto">
          <a:xfrm>
            <a:off x="-322263" y="1420813"/>
            <a:ext cx="9991726" cy="1543050"/>
            <a:chOff x="-321733" y="1420768"/>
            <a:chExt cx="9990666" cy="1542565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CADBFA9-6F39-46E6-A7DB-36240265F0D6}"/>
                </a:ext>
              </a:extLst>
            </p:cNvPr>
            <p:cNvSpPr/>
            <p:nvPr/>
          </p:nvSpPr>
          <p:spPr>
            <a:xfrm>
              <a:off x="-321733" y="1420768"/>
              <a:ext cx="9990666" cy="15425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343" name="Rectangle 7">
              <a:extLst>
                <a:ext uri="{FF2B5EF4-FFF2-40B4-BE49-F238E27FC236}">
                  <a16:creationId xmlns:a16="http://schemas.microsoft.com/office/drawing/2014/main" id="{910FF826-B650-4ABA-AA15-515D592E67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7097" y="1616870"/>
              <a:ext cx="7382936" cy="646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6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/>
                <a:t>Pride marches, parades and festivals celebrate the differences between people in our world and promote equal rights for all.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350DD38E-5EED-443D-AAF3-AD108C9261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7100" y="2387600"/>
            <a:ext cx="3519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180975" algn="l"/>
              </a:tabLst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</a:tabLst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</a:tabLst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</a:tabLst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</a:tabLst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/>
              <a:t>They are held all over the world.</a:t>
            </a:r>
          </a:p>
        </p:txBody>
      </p:sp>
      <p:pic>
        <p:nvPicPr>
          <p:cNvPr id="13" name="Picture 2" descr="Csd, Parade, Show Me, Rainbow, Demonstration, Hamburg">
            <a:extLst>
              <a:ext uri="{FF2B5EF4-FFF2-40B4-BE49-F238E27FC236}">
                <a16:creationId xmlns:a16="http://schemas.microsoft.com/office/drawing/2014/main" id="{3F7E351C-13AC-4ED7-9474-D95ED1EC0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3159435"/>
            <a:ext cx="4572000" cy="3048000"/>
          </a:xfrm>
          <a:prstGeom prst="roundRect">
            <a:avLst>
              <a:gd name="adj" fmla="val 5000"/>
            </a:avLst>
          </a:prstGeom>
          <a:noFill/>
          <a:ln w="12700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6C07E72-81B9-4B1A-9FEB-CBF2C7D59F34}"/>
              </a:ext>
            </a:extLst>
          </p:cNvPr>
          <p:cNvSpPr/>
          <p:nvPr/>
        </p:nvSpPr>
        <p:spPr>
          <a:xfrm>
            <a:off x="0" y="414338"/>
            <a:ext cx="9144000" cy="8810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/>
              <a:t>Pride around the World</a:t>
            </a:r>
            <a:endParaRPr lang="en-GB" sz="4000" dirty="0">
              <a:latin typeface="Twinkl SemiBold" pitchFamily="2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E49D05F-E1B8-442D-AB10-0BCDE8C10174}"/>
              </a:ext>
            </a:extLst>
          </p:cNvPr>
          <p:cNvGrpSpPr>
            <a:grpSpLocks/>
          </p:cNvGrpSpPr>
          <p:nvPr/>
        </p:nvGrpSpPr>
        <p:grpSpPr bwMode="auto">
          <a:xfrm>
            <a:off x="-322263" y="1420813"/>
            <a:ext cx="9991726" cy="881062"/>
            <a:chOff x="-321733" y="1420768"/>
            <a:chExt cx="9990666" cy="880785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CADBFA9-6F39-46E6-A7DB-36240265F0D6}"/>
                </a:ext>
              </a:extLst>
            </p:cNvPr>
            <p:cNvSpPr/>
            <p:nvPr/>
          </p:nvSpPr>
          <p:spPr>
            <a:xfrm>
              <a:off x="-321733" y="1420768"/>
              <a:ext cx="9990666" cy="88078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343" name="Rectangle 7">
              <a:extLst>
                <a:ext uri="{FF2B5EF4-FFF2-40B4-BE49-F238E27FC236}">
                  <a16:creationId xmlns:a16="http://schemas.microsoft.com/office/drawing/2014/main" id="{910FF826-B650-4ABA-AA15-515D592E67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7097" y="1616870"/>
              <a:ext cx="7382936" cy="646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6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dirty="0"/>
                <a:t>During Pride month, celebrations, parades and festivals like these take place in cities all around the world. </a:t>
              </a:r>
              <a:endParaRPr lang="en-GB" altLang="en-US" dirty="0"/>
            </a:p>
          </p:txBody>
        </p:sp>
      </p:grpSp>
      <p:pic>
        <p:nvPicPr>
          <p:cNvPr id="5" name="Picture 4" descr="A group of people holding flags&#10;&#10;Description automatically generated with low confidence">
            <a:extLst>
              <a:ext uri="{FF2B5EF4-FFF2-40B4-BE49-F238E27FC236}">
                <a16:creationId xmlns:a16="http://schemas.microsoft.com/office/drawing/2014/main" id="{72682999-9589-7541-A077-348FEB2510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9" r="11662"/>
          <a:stretch/>
        </p:blipFill>
        <p:spPr>
          <a:xfrm>
            <a:off x="539750" y="2730659"/>
            <a:ext cx="3979536" cy="3362165"/>
          </a:xfrm>
          <a:prstGeom prst="roundRect">
            <a:avLst>
              <a:gd name="adj" fmla="val 5995"/>
            </a:avLst>
          </a:prstGeom>
          <a:ln>
            <a:solidFill>
              <a:srgbClr val="E34192"/>
            </a:solidFill>
          </a:ln>
        </p:spPr>
      </p:pic>
      <p:pic>
        <p:nvPicPr>
          <p:cNvPr id="8" name="Picture 7" descr="A crowd of people holding flags&#10;&#10;Description automatically generated with low confidence">
            <a:extLst>
              <a:ext uri="{FF2B5EF4-FFF2-40B4-BE49-F238E27FC236}">
                <a16:creationId xmlns:a16="http://schemas.microsoft.com/office/drawing/2014/main" id="{189E2652-6DFD-354E-A88B-25B584F2628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10"/>
          <a:stretch/>
        </p:blipFill>
        <p:spPr>
          <a:xfrm>
            <a:off x="4624714" y="2721949"/>
            <a:ext cx="3979536" cy="3370875"/>
          </a:xfrm>
          <a:prstGeom prst="roundRect">
            <a:avLst>
              <a:gd name="adj" fmla="val 6022"/>
            </a:avLst>
          </a:prstGeom>
          <a:ln>
            <a:solidFill>
              <a:srgbClr val="E34192"/>
            </a:solidFill>
          </a:ln>
        </p:spPr>
      </p:pic>
    </p:spTree>
    <p:extLst>
      <p:ext uri="{BB962C8B-B14F-4D97-AF65-F5344CB8AC3E}">
        <p14:creationId xmlns:p14="http://schemas.microsoft.com/office/powerpoint/2010/main" val="2122229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6C07E72-81B9-4B1A-9FEB-CBF2C7D59F34}"/>
              </a:ext>
            </a:extLst>
          </p:cNvPr>
          <p:cNvSpPr/>
          <p:nvPr/>
        </p:nvSpPr>
        <p:spPr>
          <a:xfrm>
            <a:off x="0" y="414338"/>
            <a:ext cx="9144000" cy="8810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/>
              <a:t>Pride around the World</a:t>
            </a:r>
            <a:endParaRPr lang="en-GB" sz="4000" dirty="0">
              <a:latin typeface="Twinkl SemiBold" pitchFamily="2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E49D05F-E1B8-442D-AB10-0BCDE8C10174}"/>
              </a:ext>
            </a:extLst>
          </p:cNvPr>
          <p:cNvGrpSpPr>
            <a:grpSpLocks/>
          </p:cNvGrpSpPr>
          <p:nvPr/>
        </p:nvGrpSpPr>
        <p:grpSpPr bwMode="auto">
          <a:xfrm>
            <a:off x="-322263" y="1420812"/>
            <a:ext cx="9991726" cy="651055"/>
            <a:chOff x="-321733" y="1420768"/>
            <a:chExt cx="9990666" cy="747833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CADBFA9-6F39-46E6-A7DB-36240265F0D6}"/>
                </a:ext>
              </a:extLst>
            </p:cNvPr>
            <p:cNvSpPr/>
            <p:nvPr/>
          </p:nvSpPr>
          <p:spPr>
            <a:xfrm>
              <a:off x="-321733" y="1420768"/>
              <a:ext cx="9990666" cy="7478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4343" name="Rectangle 7">
              <a:extLst>
                <a:ext uri="{FF2B5EF4-FFF2-40B4-BE49-F238E27FC236}">
                  <a16:creationId xmlns:a16="http://schemas.microsoft.com/office/drawing/2014/main" id="{910FF826-B650-4ABA-AA15-515D592E67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7097" y="1616870"/>
              <a:ext cx="7382936" cy="369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6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180975" algn="l"/>
                </a:tabLst>
                <a:defRPr sz="1400">
                  <a:solidFill>
                    <a:srgbClr val="1C1C1C"/>
                  </a:solidFill>
                  <a:latin typeface="Twinkl" panose="02000000000000000000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dirty="0"/>
                <a:t> At Pride celebrations, people often display the rainbow flag.</a:t>
              </a:r>
              <a:endParaRPr lang="en-GB" altLang="en-US" dirty="0"/>
            </a:p>
          </p:txBody>
        </p:sp>
      </p:grpSp>
      <p:pic>
        <p:nvPicPr>
          <p:cNvPr id="4" name="Picture 3" descr="A group of people holding a flag&#10;&#10;Description automatically generated with low confidence">
            <a:extLst>
              <a:ext uri="{FF2B5EF4-FFF2-40B4-BE49-F238E27FC236}">
                <a16:creationId xmlns:a16="http://schemas.microsoft.com/office/drawing/2014/main" id="{0777B616-28D0-A140-857B-CC0C12FD062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16" b="33634"/>
          <a:stretch/>
        </p:blipFill>
        <p:spPr>
          <a:xfrm>
            <a:off x="539750" y="4427837"/>
            <a:ext cx="8064500" cy="1880888"/>
          </a:xfrm>
          <a:prstGeom prst="roundRect">
            <a:avLst>
              <a:gd name="adj" fmla="val 8052"/>
            </a:avLst>
          </a:prstGeom>
          <a:ln>
            <a:solidFill>
              <a:srgbClr val="E34192"/>
            </a:solidFill>
          </a:ln>
        </p:spPr>
      </p:pic>
      <p:pic>
        <p:nvPicPr>
          <p:cNvPr id="10" name="Picture 9" descr="A picture containing person, building, outdoor, colorful&#10;&#10;Description automatically generated">
            <a:extLst>
              <a:ext uri="{FF2B5EF4-FFF2-40B4-BE49-F238E27FC236}">
                <a16:creationId xmlns:a16="http://schemas.microsoft.com/office/drawing/2014/main" id="{F10C81D2-3F80-9D4A-A134-B6568015E89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63" b="21967"/>
          <a:stretch/>
        </p:blipFill>
        <p:spPr>
          <a:xfrm>
            <a:off x="539750" y="2130003"/>
            <a:ext cx="3951227" cy="2210503"/>
          </a:xfrm>
          <a:prstGeom prst="roundRect">
            <a:avLst>
              <a:gd name="adj" fmla="val 7765"/>
            </a:avLst>
          </a:prstGeom>
          <a:ln>
            <a:solidFill>
              <a:srgbClr val="E34192"/>
            </a:solidFill>
          </a:ln>
        </p:spPr>
      </p:pic>
      <p:pic>
        <p:nvPicPr>
          <p:cNvPr id="13" name="Picture 12" descr="A picture containing colorful&#10;&#10;Description automatically generated">
            <a:extLst>
              <a:ext uri="{FF2B5EF4-FFF2-40B4-BE49-F238E27FC236}">
                <a16:creationId xmlns:a16="http://schemas.microsoft.com/office/drawing/2014/main" id="{60811B42-7435-974A-BF93-26807B4C41F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9"/>
          <a:stretch/>
        </p:blipFill>
        <p:spPr>
          <a:xfrm>
            <a:off x="4572000" y="2130002"/>
            <a:ext cx="3951227" cy="2210503"/>
          </a:xfrm>
          <a:prstGeom prst="roundRect">
            <a:avLst>
              <a:gd name="adj" fmla="val 8813"/>
            </a:avLst>
          </a:prstGeom>
          <a:ln>
            <a:solidFill>
              <a:srgbClr val="E34192"/>
            </a:solidFill>
          </a:ln>
        </p:spPr>
      </p:pic>
    </p:spTree>
    <p:extLst>
      <p:ext uri="{BB962C8B-B14F-4D97-AF65-F5344CB8AC3E}">
        <p14:creationId xmlns:p14="http://schemas.microsoft.com/office/powerpoint/2010/main" val="587017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EFE3A52-08A5-49E5-8335-913C74D0B14F}"/>
              </a:ext>
            </a:extLst>
          </p:cNvPr>
          <p:cNvSpPr/>
          <p:nvPr/>
        </p:nvSpPr>
        <p:spPr>
          <a:xfrm>
            <a:off x="-515938" y="1363663"/>
            <a:ext cx="10150476" cy="2581275"/>
          </a:xfrm>
          <a:prstGeom prst="rect">
            <a:avLst/>
          </a:prstGeom>
          <a:solidFill>
            <a:schemeClr val="bg1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898C77D-63CC-4AEA-A687-02BE41F242CD}"/>
              </a:ext>
            </a:extLst>
          </p:cNvPr>
          <p:cNvSpPr/>
          <p:nvPr/>
        </p:nvSpPr>
        <p:spPr>
          <a:xfrm>
            <a:off x="0" y="414338"/>
            <a:ext cx="9144000" cy="8810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/>
              <a:t>Rainbow Flag</a:t>
            </a:r>
            <a:endParaRPr lang="en-GB" sz="4000" dirty="0">
              <a:latin typeface="Twinkl SemiBold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E37491B-59EB-4D1A-B0C1-DD06267BA09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07475" y="3668745"/>
            <a:ext cx="3826621" cy="2551080"/>
          </a:xfrm>
          <a:prstGeom prst="roundRect">
            <a:avLst>
              <a:gd name="adj" fmla="val 7042"/>
            </a:avLst>
          </a:prstGeom>
          <a:ln w="12700">
            <a:solidFill>
              <a:schemeClr val="accent1"/>
            </a:solidFill>
          </a:ln>
        </p:spPr>
      </p:pic>
      <p:pic>
        <p:nvPicPr>
          <p:cNvPr id="15365" name="Picture 4">
            <a:extLst>
              <a:ext uri="{FF2B5EF4-FFF2-40B4-BE49-F238E27FC236}">
                <a16:creationId xmlns:a16="http://schemas.microsoft.com/office/drawing/2014/main" id="{2D9D0F3D-7BDE-4C5D-ABFD-316C6C8C88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488" y="1574800"/>
            <a:ext cx="286702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Rectangle 16">
            <a:extLst>
              <a:ext uri="{FF2B5EF4-FFF2-40B4-BE49-F238E27FC236}">
                <a16:creationId xmlns:a16="http://schemas.microsoft.com/office/drawing/2014/main" id="{516B51F9-47A7-4179-9ACB-971713614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7113" y="6219825"/>
            <a:ext cx="708977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Photo courtesy of realcereal and sdaponte (@flickr.com) - granted under creative commons licence - attribution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9363E29-72B8-4AD2-A601-96B0F4798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338" y="1503363"/>
            <a:ext cx="476726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rainbow flag, also known as the gay pride flag or LGBT+ flag, is a symbol of lesbian, gay, bisexual and transgender pride.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Lots of people will wave rainbow flags at pride marches to show that they are proud of who they are and that everyone should be treated equally.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5D5C66-BAEF-4750-8E62-78E663D0FE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113" y="4129737"/>
            <a:ext cx="3185438" cy="19567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73ADB1E-C643-4594-B185-3A6FA8CD9F9F}"/>
              </a:ext>
            </a:extLst>
          </p:cNvPr>
          <p:cNvSpPr/>
          <p:nvPr/>
        </p:nvSpPr>
        <p:spPr>
          <a:xfrm>
            <a:off x="0" y="414338"/>
            <a:ext cx="9144000" cy="881062"/>
          </a:xfrm>
          <a:prstGeom prst="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/>
              <a:t>All Different, All Wonderful</a:t>
            </a:r>
            <a:endParaRPr lang="en-GB" sz="4000" dirty="0">
              <a:latin typeface="Twinkl SemiBold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710E2BF-9F9C-49A2-81D5-A427E510B9BE}"/>
              </a:ext>
            </a:extLst>
          </p:cNvPr>
          <p:cNvSpPr/>
          <p:nvPr/>
        </p:nvSpPr>
        <p:spPr>
          <a:xfrm>
            <a:off x="1392238" y="1498600"/>
            <a:ext cx="6359525" cy="14779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Twinkl" pitchFamily="50" charset="0"/>
              </a:rPr>
              <a:t>Things to remember:</a:t>
            </a:r>
          </a:p>
          <a:p>
            <a:pPr>
              <a:defRPr/>
            </a:pPr>
            <a:endParaRPr lang="en-GB" dirty="0">
              <a:latin typeface="Twinkl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Twinkl" pitchFamily="50" charset="0"/>
              </a:rPr>
              <a:t>Everyone should feel like they can be themselves.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Twinkl" pitchFamily="50" charset="0"/>
              </a:rPr>
              <a:t>Everyone should be allowed to be proud of who they are.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Twinkl" pitchFamily="50" charset="0"/>
              </a:rPr>
              <a:t>Everyone deserves to be treated with respect.</a:t>
            </a:r>
          </a:p>
        </p:txBody>
      </p:sp>
      <p:pic>
        <p:nvPicPr>
          <p:cNvPr id="16388" name="Picture 4">
            <a:extLst>
              <a:ext uri="{FF2B5EF4-FFF2-40B4-BE49-F238E27FC236}">
                <a16:creationId xmlns:a16="http://schemas.microsoft.com/office/drawing/2014/main" id="{B6D5DD57-99FF-4DF4-91F4-E7EF2D69B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338" y="3179763"/>
            <a:ext cx="4267200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C18DE97-EF05-42D3-9D3C-FDD4E009746E}"/>
              </a:ext>
            </a:extLst>
          </p:cNvPr>
          <p:cNvSpPr/>
          <p:nvPr/>
        </p:nvSpPr>
        <p:spPr>
          <a:xfrm>
            <a:off x="0" y="414338"/>
            <a:ext cx="9144000" cy="881062"/>
          </a:xfrm>
          <a:prstGeom prst="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/>
              <a:t>Have Pride!</a:t>
            </a:r>
            <a:endParaRPr lang="en-GB" sz="4000" dirty="0">
              <a:latin typeface="Twinkl SemiBold" pitchFamily="2" charset="0"/>
            </a:endParaRPr>
          </a:p>
        </p:txBody>
      </p:sp>
      <p:sp>
        <p:nvSpPr>
          <p:cNvPr id="17411" name="Rectangle 1">
            <a:extLst>
              <a:ext uri="{FF2B5EF4-FFF2-40B4-BE49-F238E27FC236}">
                <a16:creationId xmlns:a16="http://schemas.microsoft.com/office/drawing/2014/main" id="{944FB162-B7C9-4DA8-AC4A-19A0E175BB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2238" y="1498600"/>
            <a:ext cx="63595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Everyone is special and unique. We should be proud of the things that make us different.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AACD273-0D33-4F2A-AD98-81ACF6268F0B}"/>
              </a:ext>
            </a:extLst>
          </p:cNvPr>
          <p:cNvGrpSpPr>
            <a:grpSpLocks/>
          </p:cNvGrpSpPr>
          <p:nvPr/>
        </p:nvGrpSpPr>
        <p:grpSpPr bwMode="auto">
          <a:xfrm>
            <a:off x="1862138" y="2279650"/>
            <a:ext cx="5419725" cy="3983038"/>
            <a:chOff x="1862664" y="2279984"/>
            <a:chExt cx="5418667" cy="3982441"/>
          </a:xfrm>
        </p:grpSpPr>
        <p:grpSp>
          <p:nvGrpSpPr>
            <p:cNvPr id="17413" name="Group 8">
              <a:extLst>
                <a:ext uri="{FF2B5EF4-FFF2-40B4-BE49-F238E27FC236}">
                  <a16:creationId xmlns:a16="http://schemas.microsoft.com/office/drawing/2014/main" id="{B0F85CA8-0E9F-4B40-B663-E37584470C8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44017" y="2279984"/>
              <a:ext cx="3255963" cy="3255963"/>
              <a:chOff x="2944017" y="2279984"/>
              <a:chExt cx="3255963" cy="3255963"/>
            </a:xfrm>
          </p:grpSpPr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97A9B8E6-63DB-4FA2-8019-168D1CDDCA51}"/>
                  </a:ext>
                </a:extLst>
              </p:cNvPr>
              <p:cNvSpPr/>
              <p:nvPr/>
            </p:nvSpPr>
            <p:spPr>
              <a:xfrm>
                <a:off x="2943540" y="2279984"/>
                <a:ext cx="3256914" cy="3255475"/>
              </a:xfrm>
              <a:prstGeom prst="ellipse">
                <a:avLst/>
              </a:prstGeom>
              <a:solidFill>
                <a:srgbClr val="E3419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sz="2800" b="1" dirty="0"/>
              </a:p>
            </p:txBody>
          </p:sp>
          <p:sp>
            <p:nvSpPr>
              <p:cNvPr id="17416" name="Rectangle 7">
                <a:extLst>
                  <a:ext uri="{FF2B5EF4-FFF2-40B4-BE49-F238E27FC236}">
                    <a16:creationId xmlns:a16="http://schemas.microsoft.com/office/drawing/2014/main" id="{5F5F76A4-E4BA-4BF1-813C-54854D4466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21880" y="2674159"/>
                <a:ext cx="2100234" cy="13849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anose="02000000000000000000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anose="02000000000000000000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00000000000000000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00000000000000000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00000000000000000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00000000000000000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00000000000000000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00000000000000000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00000000000000000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800" b="1">
                    <a:solidFill>
                      <a:schemeClr val="bg1"/>
                    </a:solidFill>
                  </a:rPr>
                  <a:t>Why are you proud to be you?</a:t>
                </a:r>
              </a:p>
            </p:txBody>
          </p:sp>
        </p:grpSp>
        <p:pic>
          <p:nvPicPr>
            <p:cNvPr id="17414" name="Picture 6">
              <a:extLst>
                <a:ext uri="{FF2B5EF4-FFF2-40B4-BE49-F238E27FC236}">
                  <a16:creationId xmlns:a16="http://schemas.microsoft.com/office/drawing/2014/main" id="{5404D46A-0D93-4BD5-8BAB-009467A980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2664" y="4178683"/>
              <a:ext cx="5418667" cy="20837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298</TotalTime>
  <Words>404</Words>
  <Application>Microsoft Office PowerPoint</Application>
  <PresentationFormat>On-screen Show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 SemiBold</vt:lpstr>
      <vt:lpstr>Twinkl</vt:lpstr>
      <vt:lpstr>Tuffy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Paul Hallam</cp:lastModifiedBy>
  <cp:revision>36</cp:revision>
  <dcterms:created xsi:type="dcterms:W3CDTF">2018-06-07T10:59:21Z</dcterms:created>
  <dcterms:modified xsi:type="dcterms:W3CDTF">2025-09-30T14:16:11Z</dcterms:modified>
</cp:coreProperties>
</file>