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84" r:id="rId9"/>
    <p:sldId id="275" r:id="rId10"/>
    <p:sldId id="267" r:id="rId11"/>
    <p:sldId id="258" r:id="rId12"/>
    <p:sldId id="274" r:id="rId13"/>
    <p:sldId id="276" r:id="rId14"/>
    <p:sldId id="277" r:id="rId15"/>
    <p:sldId id="279" r:id="rId16"/>
    <p:sldId id="266" r:id="rId17"/>
    <p:sldId id="286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004070"/>
    <a:srgbClr val="003366"/>
    <a:srgbClr val="B8004A"/>
    <a:srgbClr val="800000"/>
    <a:srgbClr val="FF0066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15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2BF62-CF34-40B9-B963-69FDDC3ECD80}" type="datetimeFigureOut">
              <a:rPr lang="en-GB" smtClean="0"/>
              <a:pPr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E4B71-357D-4D68-B171-25D16F904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433"/>
            <a:ext cx="7772400" cy="2450703"/>
          </a:xfrm>
        </p:spPr>
        <p:txBody>
          <a:bodyPr>
            <a:noAutofit/>
          </a:bodyPr>
          <a:lstStyle/>
          <a:p>
            <a:r>
              <a:rPr lang="en-GB" sz="5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KS1 SATs </a:t>
            </a:r>
            <a:r>
              <a:rPr lang="en-GB" sz="5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INFORMATION EVENING </a:t>
            </a:r>
            <a:endParaRPr lang="en-GB" sz="13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797152"/>
            <a:ext cx="8568952" cy="1656184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333300"/>
                </a:solidFill>
                <a:latin typeface="Comic Sans MS" panose="030F0702030302020204" pitchFamily="66" charset="0"/>
              </a:rPr>
              <a:t>Tuesday </a:t>
            </a:r>
            <a:r>
              <a:rPr lang="en-GB" sz="4800" dirty="0" smtClean="0">
                <a:solidFill>
                  <a:srgbClr val="333300"/>
                </a:solidFill>
                <a:latin typeface="Comic Sans MS" panose="030F0702030302020204" pitchFamily="66" charset="0"/>
              </a:rPr>
              <a:t>31st</a:t>
            </a:r>
            <a:r>
              <a:rPr lang="en-GB" sz="4800" dirty="0" smtClean="0">
                <a:solidFill>
                  <a:srgbClr val="333300"/>
                </a:solidFill>
                <a:latin typeface="Comic Sans MS" panose="030F0702030302020204" pitchFamily="66" charset="0"/>
              </a:rPr>
              <a:t> January 2023</a:t>
            </a:r>
            <a:endParaRPr lang="en-GB" sz="4800" dirty="0" smtClean="0">
              <a:solidFill>
                <a:srgbClr val="333300"/>
              </a:solidFill>
              <a:latin typeface="Comic Sans MS" panose="030F0702030302020204" pitchFamily="66" charset="0"/>
            </a:endParaRPr>
          </a:p>
          <a:p>
            <a:r>
              <a:rPr lang="en-GB" sz="4800" dirty="0" smtClean="0">
                <a:solidFill>
                  <a:srgbClr val="333300"/>
                </a:solidFill>
                <a:latin typeface="Comic Sans MS" panose="030F0702030302020204" pitchFamily="66" charset="0"/>
              </a:rPr>
              <a:t>6pm</a:t>
            </a:r>
            <a:endParaRPr lang="en-GB" sz="4800" dirty="0">
              <a:solidFill>
                <a:srgbClr val="3333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 descr="LOGO (Not textured version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882" y="296652"/>
            <a:ext cx="2124236" cy="1833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806489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Comic Sans MS" pitchFamily="66" charset="0"/>
              </a:rPr>
              <a:t>Key stage 1 English grammar, punctuation and spelling test framework </a:t>
            </a:r>
          </a:p>
          <a:p>
            <a:endParaRPr lang="en-GB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</a:rPr>
              <a:t>Format of the test 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      	</a:t>
            </a:r>
          </a:p>
          <a:p>
            <a:r>
              <a:rPr lang="en-GB" b="1" dirty="0" smtClean="0">
                <a:latin typeface="Comic Sans MS" pitchFamily="66" charset="0"/>
              </a:rPr>
              <a:t>Paper 1: </a:t>
            </a:r>
            <a:r>
              <a:rPr lang="en-GB" sz="2000" b="1" u="sng" dirty="0" smtClean="0">
                <a:latin typeface="Comic Sans MS" pitchFamily="66" charset="0"/>
              </a:rPr>
              <a:t>Spelling</a:t>
            </a:r>
            <a:r>
              <a:rPr lang="en-GB" sz="2000" b="1" dirty="0" smtClean="0">
                <a:latin typeface="Comic Sans MS" pitchFamily="66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	    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           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Spelling (20 words) 	    20 marks 	  15 minutes 	</a:t>
            </a:r>
          </a:p>
          <a:p>
            <a:endParaRPr lang="en-GB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Paper 2:  </a:t>
            </a:r>
            <a:r>
              <a:rPr lang="en-GB" sz="2000" b="1" u="sng" dirty="0" smtClean="0">
                <a:latin typeface="Comic Sans MS" pitchFamily="66" charset="0"/>
              </a:rPr>
              <a:t>Grammar, punctuation and vocab</a:t>
            </a:r>
          </a:p>
          <a:p>
            <a:endParaRPr lang="en-GB" b="1" u="sng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20 questions                                   20 marks 	 20 minutes                                                                   	</a:t>
            </a:r>
          </a:p>
          <a:p>
            <a:endParaRPr lang="en-GB" b="1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Total </a:t>
            </a: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	2 papers   	        40 marks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 	Recommended time -   35 minutes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35280" cy="504056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latin typeface="Comic Sans MS" panose="030F0702030302020204" pitchFamily="66" charset="0"/>
              </a:rPr>
              <a:t>Grammar and Punctuation Terms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8784976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 smtClean="0">
                <a:latin typeface="Comic Sans MS" pitchFamily="66" charset="0"/>
              </a:rPr>
              <a:t>	</a:t>
            </a:r>
          </a:p>
          <a:p>
            <a:r>
              <a:rPr lang="en-GB" sz="2400" dirty="0" smtClean="0">
                <a:latin typeface="Comic Sans MS" pitchFamily="66" charset="0"/>
              </a:rPr>
              <a:t>Noun, adjective, verb, adverb, conjunction.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Present and past tense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Tense agreement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Singular and plural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Root words/ suffixes and prefixes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Contractions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Features of Standard English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</a:rPr>
              <a:t>Punctuation continued…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How to use commas, full stops, capital letters, question and exclamation marks.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Functions of Sentences – statement, question, command, exclamation.</a:t>
            </a: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  <a:cs typeface="Aharoni" pitchFamily="2" charset="-79"/>
              </a:rPr>
              <a:t>SPAG question examples…</a:t>
            </a:r>
            <a:endParaRPr lang="en-GB" b="1" dirty="0">
              <a:latin typeface="Comic Sans MS" panose="030F0702030302020204" pitchFamily="66" charset="0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71" t="21849" b="8232"/>
          <a:stretch>
            <a:fillRect/>
          </a:stretch>
        </p:blipFill>
        <p:spPr bwMode="auto">
          <a:xfrm>
            <a:off x="1619672" y="1484784"/>
            <a:ext cx="647981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795" t="13034" r="6375" b="8760"/>
          <a:stretch>
            <a:fillRect/>
          </a:stretch>
        </p:blipFill>
        <p:spPr bwMode="auto">
          <a:xfrm>
            <a:off x="2267744" y="3284984"/>
            <a:ext cx="5400600" cy="249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862" t="7511" r="3189" b="4697"/>
          <a:stretch>
            <a:fillRect/>
          </a:stretch>
        </p:blipFill>
        <p:spPr bwMode="auto">
          <a:xfrm>
            <a:off x="0" y="0"/>
            <a:ext cx="4427984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2202" t="8047" r="5137" b="6599"/>
          <a:stretch>
            <a:fillRect/>
          </a:stretch>
        </p:blipFill>
        <p:spPr bwMode="auto">
          <a:xfrm>
            <a:off x="4499992" y="2636912"/>
            <a:ext cx="4644008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4336" t="10934" r="11825" b="4720"/>
          <a:stretch>
            <a:fillRect/>
          </a:stretch>
        </p:blipFill>
        <p:spPr bwMode="auto">
          <a:xfrm>
            <a:off x="0" y="0"/>
            <a:ext cx="4843129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5025" t="15152" r="10758" b="10731"/>
          <a:stretch>
            <a:fillRect/>
          </a:stretch>
        </p:blipFill>
        <p:spPr bwMode="auto">
          <a:xfrm>
            <a:off x="5004049" y="4437112"/>
            <a:ext cx="4139952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Berlin Sans FB Demi" pitchFamily="34" charset="0"/>
              </a:rPr>
              <a:t> </a:t>
            </a:r>
            <a:r>
              <a:rPr lang="en-GB" b="1" dirty="0" smtClean="0">
                <a:latin typeface="Comic Sans MS" panose="030F0702030302020204" pitchFamily="66" charset="0"/>
              </a:rPr>
              <a:t>Ways To Help Your Child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Read with your child </a:t>
            </a:r>
            <a:r>
              <a:rPr lang="en-GB" b="1" dirty="0" smtClean="0">
                <a:latin typeface="Comic Sans MS" pitchFamily="66" charset="0"/>
              </a:rPr>
              <a:t>everyday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Encourage your child to express and develop their opinion, giving reasons.</a:t>
            </a:r>
          </a:p>
          <a:p>
            <a:r>
              <a:rPr lang="en-GB" dirty="0" smtClean="0">
                <a:latin typeface="Comic Sans MS" pitchFamily="66" charset="0"/>
              </a:rPr>
              <a:t>Encourage your child to think from the author’s point of view. </a:t>
            </a:r>
          </a:p>
          <a:p>
            <a:r>
              <a:rPr lang="en-GB" dirty="0" smtClean="0">
                <a:latin typeface="Comic Sans MS" pitchFamily="66" charset="0"/>
              </a:rPr>
              <a:t>Point out punctuation / grammar rules in the books that you are reading.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Autofit/>
          </a:bodyPr>
          <a:lstStyle/>
          <a:p>
            <a:r>
              <a:rPr lang="en-GB" sz="7200" dirty="0" smtClean="0">
                <a:latin typeface="Berlin Sans FB Demi" pitchFamily="34" charset="0"/>
              </a:rPr>
              <a:t>Maths</a:t>
            </a:r>
            <a:endParaRPr lang="en-GB" sz="7200" dirty="0">
              <a:latin typeface="Berlin Sans FB Dem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463" t="4866" r="2463" b="13257"/>
          <a:stretch>
            <a:fillRect/>
          </a:stretch>
        </p:blipFill>
        <p:spPr bwMode="auto">
          <a:xfrm>
            <a:off x="2051720" y="1124745"/>
            <a:ext cx="4993927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heathersanimations.com/school/00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74691" cy="1080120"/>
          </a:xfrm>
          <a:prstGeom prst="rect">
            <a:avLst/>
          </a:prstGeom>
          <a:noFill/>
        </p:spPr>
      </p:pic>
      <p:pic>
        <p:nvPicPr>
          <p:cNvPr id="6" name="Picture 2" descr="http://heathersanimations.com/school/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9000" y="188640"/>
            <a:ext cx="1751694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590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5400" b="1" u="sng" dirty="0" smtClean="0">
                <a:latin typeface="Comic Sans MS" panose="030F0702030302020204" pitchFamily="66" charset="0"/>
              </a:rPr>
              <a:t>KS1 Maths SATs Tests</a:t>
            </a:r>
            <a:endParaRPr lang="en-GB" sz="54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3600" b="1" dirty="0" smtClean="0">
                <a:latin typeface="Comic Sans MS" panose="030F0702030302020204" pitchFamily="66" charset="0"/>
              </a:rPr>
              <a:t>The Key Stage 1 Maths test comprises of two papers, which will be marked internally.</a:t>
            </a:r>
          </a:p>
          <a:p>
            <a:pPr algn="ctr">
              <a:buNone/>
            </a:pPr>
            <a:endParaRPr lang="en-GB" sz="20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3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u="sng" dirty="0" smtClean="0">
                <a:latin typeface="Comic Sans MS" panose="030F0702030302020204" pitchFamily="66" charset="0"/>
              </a:rPr>
              <a:t>Paper 1</a:t>
            </a:r>
            <a:endParaRPr lang="en-GB" sz="6600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6000" b="1" dirty="0" smtClean="0">
                <a:latin typeface="Comic Sans MS" panose="030F0702030302020204" pitchFamily="66" charset="0"/>
              </a:rPr>
              <a:t>Arithmetic, worth 25 marks and taking around 15 minutes.</a:t>
            </a:r>
          </a:p>
        </p:txBody>
      </p:sp>
    </p:spTree>
    <p:extLst>
      <p:ext uri="{BB962C8B-B14F-4D97-AF65-F5344CB8AC3E}">
        <p14:creationId xmlns:p14="http://schemas.microsoft.com/office/powerpoint/2010/main" val="86298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atin typeface="Comic Sans MS" panose="030F0702030302020204" pitchFamily="66" charset="0"/>
              </a:rPr>
              <a:t>KS1 SATs Tests</a:t>
            </a:r>
            <a:endParaRPr lang="en-GB" sz="54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45624" cy="4525963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latin typeface="Comic Sans MS" panose="030F0702030302020204" pitchFamily="66" charset="0"/>
              </a:rPr>
              <a:t>The SATs tests are held in May. </a:t>
            </a:r>
          </a:p>
          <a:p>
            <a:r>
              <a:rPr lang="en-GB" sz="4000" b="1" dirty="0" smtClean="0">
                <a:latin typeface="Comic Sans MS" panose="030F0702030302020204" pitchFamily="66" charset="0"/>
              </a:rPr>
              <a:t>Writing</a:t>
            </a:r>
            <a:r>
              <a:rPr lang="en-GB" sz="4000" dirty="0" smtClean="0">
                <a:latin typeface="Comic Sans MS" panose="030F0702030302020204" pitchFamily="66" charset="0"/>
              </a:rPr>
              <a:t> is Teacher Assessed and will be across a range of writing styles.</a:t>
            </a:r>
          </a:p>
          <a:p>
            <a:r>
              <a:rPr lang="en-GB" sz="4000" b="1" dirty="0" smtClean="0">
                <a:latin typeface="Comic Sans MS" panose="030F0702030302020204" pitchFamily="66" charset="0"/>
              </a:rPr>
              <a:t>Maths: </a:t>
            </a:r>
            <a:r>
              <a:rPr lang="en-GB" sz="4000" dirty="0" smtClean="0">
                <a:latin typeface="Comic Sans MS" panose="030F0702030302020204" pitchFamily="66" charset="0"/>
              </a:rPr>
              <a:t>Written Test.</a:t>
            </a:r>
          </a:p>
          <a:p>
            <a:r>
              <a:rPr lang="en-GB" sz="4000" b="1" dirty="0" smtClean="0">
                <a:latin typeface="Comic Sans MS" panose="030F0702030302020204" pitchFamily="66" charset="0"/>
              </a:rPr>
              <a:t>Reading: </a:t>
            </a:r>
            <a:r>
              <a:rPr lang="en-GB" sz="4000" dirty="0" smtClean="0">
                <a:latin typeface="Comic Sans MS" panose="030F0702030302020204" pitchFamily="66" charset="0"/>
              </a:rPr>
              <a:t>Written test.</a:t>
            </a:r>
          </a:p>
          <a:p>
            <a:r>
              <a:rPr lang="en-GB" sz="4000" b="1" dirty="0" smtClean="0">
                <a:latin typeface="Comic Sans MS" panose="030F0702030302020204" pitchFamily="66" charset="0"/>
              </a:rPr>
              <a:t>SPAG: </a:t>
            </a:r>
            <a:r>
              <a:rPr lang="en-GB" sz="4000" dirty="0" smtClean="0">
                <a:latin typeface="Comic Sans MS" panose="030F0702030302020204" pitchFamily="66" charset="0"/>
              </a:rPr>
              <a:t>Written test.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Examples of Questions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98072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1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276872"/>
            <a:ext cx="50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2</a:t>
            </a:r>
            <a:endParaRPr lang="en-GB" sz="2400" dirty="0">
              <a:latin typeface="Arial Black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15007" t="8285" r="38095" b="75145"/>
          <a:stretch>
            <a:fillRect/>
          </a:stretch>
        </p:blipFill>
        <p:spPr bwMode="auto">
          <a:xfrm>
            <a:off x="683568" y="773345"/>
            <a:ext cx="3798421" cy="121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 l="15007" t="78706" r="36219" b="6796"/>
          <a:stretch>
            <a:fillRect/>
          </a:stretch>
        </p:blipFill>
        <p:spPr bwMode="auto">
          <a:xfrm>
            <a:off x="683568" y="2132856"/>
            <a:ext cx="374441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4933" t="14408" r="39334" b="72316"/>
          <a:stretch>
            <a:fillRect/>
          </a:stretch>
        </p:blipFill>
        <p:spPr bwMode="auto">
          <a:xfrm>
            <a:off x="683567" y="3338836"/>
            <a:ext cx="3810529" cy="95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14933" t="83467" r="36534" b="5087"/>
          <a:stretch>
            <a:fillRect/>
          </a:stretch>
        </p:blipFill>
        <p:spPr bwMode="auto">
          <a:xfrm>
            <a:off x="683568" y="4437112"/>
            <a:ext cx="383149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20300" t="81412" r="4101" b="3929"/>
          <a:stretch>
            <a:fillRect/>
          </a:stretch>
        </p:blipFill>
        <p:spPr bwMode="auto">
          <a:xfrm>
            <a:off x="683568" y="5373216"/>
            <a:ext cx="403244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 l="21808" t="12530" r="6955" b="72852"/>
          <a:stretch>
            <a:fillRect/>
          </a:stretch>
        </p:blipFill>
        <p:spPr bwMode="auto">
          <a:xfrm>
            <a:off x="5220071" y="1340768"/>
            <a:ext cx="3799807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5" cstate="print"/>
          <a:srcRect l="21986" t="79358" r="5501" b="3935"/>
          <a:stretch>
            <a:fillRect/>
          </a:stretch>
        </p:blipFill>
        <p:spPr bwMode="auto">
          <a:xfrm>
            <a:off x="5076056" y="2492896"/>
            <a:ext cx="386785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323528" y="364502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3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479715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4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155679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6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520" y="573325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5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16016" y="292494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7</a:t>
            </a:r>
            <a:endParaRPr lang="en-GB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27243"/>
          <a:stretch>
            <a:fillRect/>
          </a:stretch>
        </p:blipFill>
        <p:spPr bwMode="auto">
          <a:xfrm>
            <a:off x="179511" y="548680"/>
            <a:ext cx="456868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25846"/>
          <a:stretch>
            <a:fillRect/>
          </a:stretch>
        </p:blipFill>
        <p:spPr bwMode="auto">
          <a:xfrm>
            <a:off x="0" y="1916832"/>
            <a:ext cx="454322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t="31500"/>
          <a:stretch>
            <a:fillRect/>
          </a:stretch>
        </p:blipFill>
        <p:spPr bwMode="auto">
          <a:xfrm>
            <a:off x="5292080" y="2708920"/>
            <a:ext cx="34966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 t="26316"/>
          <a:stretch>
            <a:fillRect/>
          </a:stretch>
        </p:blipFill>
        <p:spPr bwMode="auto">
          <a:xfrm>
            <a:off x="179512" y="3429000"/>
            <a:ext cx="49566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620688"/>
            <a:ext cx="383082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14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71600"/>
          </a:xfrm>
        </p:spPr>
        <p:txBody>
          <a:bodyPr>
            <a:noAutofit/>
          </a:bodyPr>
          <a:lstStyle/>
          <a:p>
            <a:r>
              <a:rPr lang="en-GB" sz="6200" b="1" u="sng" dirty="0" smtClean="0">
                <a:latin typeface="Comic Sans MS" panose="030F0702030302020204" pitchFamily="66" charset="0"/>
              </a:rPr>
              <a:t>Paper 2</a:t>
            </a:r>
            <a:endParaRPr lang="en-GB" sz="62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8820472" cy="511256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GB" sz="5100" dirty="0" smtClean="0">
                <a:latin typeface="Comic Sans MS" panose="030F0702030302020204" pitchFamily="66" charset="0"/>
              </a:rPr>
              <a:t>Mathematical fluency, problem-solving and reasoning, worth 35 marks and taking 35 minutes, with a break if necessary. </a:t>
            </a:r>
          </a:p>
          <a:p>
            <a:pPr algn="ctr">
              <a:buNone/>
            </a:pPr>
            <a:endParaRPr lang="en-GB" sz="2900" dirty="0" smtClean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sz="5800" b="1" dirty="0" smtClean="0">
                <a:latin typeface="Comic Sans MS" panose="030F0702030302020204" pitchFamily="66" charset="0"/>
              </a:rPr>
              <a:t>There will be a variety of question types</a:t>
            </a:r>
            <a:r>
              <a:rPr lang="en-GB" sz="5800" dirty="0" smtClean="0">
                <a:latin typeface="Comic Sans MS" panose="030F0702030302020204" pitchFamily="66" charset="0"/>
              </a:rPr>
              <a:t>:</a:t>
            </a:r>
          </a:p>
          <a:p>
            <a:r>
              <a:rPr lang="en-GB" sz="5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Multiple choice</a:t>
            </a:r>
          </a:p>
          <a:p>
            <a:r>
              <a:rPr lang="en-GB" sz="5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Matching; true/false</a:t>
            </a:r>
          </a:p>
          <a:p>
            <a:r>
              <a:rPr lang="en-GB" sz="5800" b="1" dirty="0" smtClean="0">
                <a:solidFill>
                  <a:srgbClr val="B8004A"/>
                </a:solidFill>
                <a:latin typeface="Comic Sans MS" panose="030F0702030302020204" pitchFamily="66" charset="0"/>
              </a:rPr>
              <a:t>Constrained (e.g. completing a chart or table; drawing a shape)</a:t>
            </a:r>
          </a:p>
          <a:p>
            <a:r>
              <a:rPr lang="en-GB" sz="58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Less constrained (e.g. where children have to show or explain their method).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07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latin typeface="Comic Sans MS" panose="030F0702030302020204" pitchFamily="66" charset="0"/>
              </a:rPr>
              <a:t>Examples of Questions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67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1</a:t>
            </a:r>
            <a:endParaRPr lang="en-GB" sz="2400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79715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2</a:t>
            </a:r>
            <a:endParaRPr lang="en-GB" sz="2400" dirty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392" t="8173" r="4305" b="3969"/>
          <a:stretch>
            <a:fillRect/>
          </a:stretch>
        </p:blipFill>
        <p:spPr bwMode="auto">
          <a:xfrm>
            <a:off x="395536" y="692696"/>
            <a:ext cx="385326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4955" r="13208" b="2148"/>
          <a:stretch>
            <a:fillRect/>
          </a:stretch>
        </p:blipFill>
        <p:spPr bwMode="auto">
          <a:xfrm>
            <a:off x="4716016" y="692696"/>
            <a:ext cx="417646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print"/>
          <a:srcRect l="3277" t="15668" r="7628" b="13825"/>
          <a:stretch>
            <a:fillRect/>
          </a:stretch>
        </p:blipFill>
        <p:spPr bwMode="auto">
          <a:xfrm>
            <a:off x="395536" y="4797152"/>
            <a:ext cx="3914961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4427984" y="76470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3</a:t>
            </a:r>
            <a:endParaRPr lang="en-GB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6095" r="4605"/>
          <a:stretch>
            <a:fillRect/>
          </a:stretch>
        </p:blipFill>
        <p:spPr bwMode="auto">
          <a:xfrm>
            <a:off x="-1" y="0"/>
            <a:ext cx="4499993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3967" r="11346" b="20162"/>
          <a:stretch>
            <a:fillRect/>
          </a:stretch>
        </p:blipFill>
        <p:spPr bwMode="auto">
          <a:xfrm>
            <a:off x="4953787" y="0"/>
            <a:ext cx="4190214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 t="13968" b="6327"/>
          <a:stretch>
            <a:fillRect/>
          </a:stretch>
        </p:blipFill>
        <p:spPr bwMode="auto">
          <a:xfrm>
            <a:off x="4546621" y="3284984"/>
            <a:ext cx="4597379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442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 l="5160" t="9796" r="12274" b="7919"/>
          <a:stretch>
            <a:fillRect/>
          </a:stretch>
        </p:blipFill>
        <p:spPr bwMode="auto">
          <a:xfrm>
            <a:off x="0" y="692696"/>
            <a:ext cx="3779912" cy="534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1958" t="9333" r="4038" b="11333"/>
          <a:stretch>
            <a:fillRect/>
          </a:stretch>
        </p:blipFill>
        <p:spPr bwMode="auto">
          <a:xfrm>
            <a:off x="4008801" y="476672"/>
            <a:ext cx="51352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 t="22727" r="3917" b="12879"/>
          <a:stretch>
            <a:fillRect/>
          </a:stretch>
        </p:blipFill>
        <p:spPr bwMode="auto">
          <a:xfrm>
            <a:off x="3854063" y="4725144"/>
            <a:ext cx="528993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90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en-GB" sz="4000" b="1" u="sng" dirty="0" smtClean="0">
                <a:solidFill>
                  <a:schemeClr val="bg1"/>
                </a:solidFill>
                <a:latin typeface="AbcPhonicsOne" pitchFamily="2" charset="0"/>
              </a:rPr>
              <a:t>W</a:t>
            </a:r>
            <a:r>
              <a:rPr lang="en-GB" sz="4000" b="1" u="sng" dirty="0" smtClean="0">
                <a:solidFill>
                  <a:schemeClr val="bg1"/>
                </a:solidFill>
                <a:latin typeface="Gill Sans MT" pitchFamily="34" charset="0"/>
              </a:rPr>
              <a:t>ays to help your child at hom</a:t>
            </a:r>
            <a:r>
              <a:rPr lang="en-GB" sz="4000" b="1" u="sng" dirty="0" smtClean="0">
                <a:solidFill>
                  <a:schemeClr val="bg1">
                    <a:lumMod val="95000"/>
                  </a:schemeClr>
                </a:solidFill>
                <a:latin typeface="Gill Sans MT" pitchFamily="34" charset="0"/>
              </a:rPr>
              <a:t>e</a:t>
            </a:r>
            <a:endParaRPr lang="en-GB" sz="4000" b="1" u="sng" dirty="0">
              <a:solidFill>
                <a:schemeClr val="bg1">
                  <a:lumMod val="9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4" y="908720"/>
            <a:ext cx="9144000" cy="5073427"/>
          </a:xfrm>
        </p:spPr>
        <p:txBody>
          <a:bodyPr>
            <a:noAutofit/>
          </a:bodyPr>
          <a:lstStyle/>
          <a:p>
            <a:endParaRPr lang="en-GB" sz="1800" b="1" dirty="0" smtClean="0">
              <a:latin typeface="Gill Sans MT" pitchFamily="34" charset="0"/>
            </a:endParaRPr>
          </a:p>
          <a:p>
            <a:r>
              <a:rPr lang="en-GB" sz="2000" b="1" dirty="0" smtClean="0">
                <a:latin typeface="Gill Sans MT" pitchFamily="34" charset="0"/>
              </a:rPr>
              <a:t>Make sure your child knows their times tables and can answer out of order.</a:t>
            </a:r>
          </a:p>
          <a:p>
            <a:r>
              <a:rPr lang="en-GB" sz="2000" b="1" dirty="0" smtClean="0">
                <a:latin typeface="Gill Sans MT" pitchFamily="34" charset="0"/>
              </a:rPr>
              <a:t>They must be secure with their number bonds to 10, 20 and 100.</a:t>
            </a:r>
          </a:p>
          <a:p>
            <a:r>
              <a:rPr lang="en-GB" sz="2000" b="1" dirty="0" smtClean="0">
                <a:latin typeface="Gill Sans MT" pitchFamily="34" charset="0"/>
              </a:rPr>
              <a:t>Count on </a:t>
            </a:r>
            <a:r>
              <a:rPr lang="en-GB" sz="2000" b="1" u="sng" dirty="0" smtClean="0">
                <a:latin typeface="Gill Sans MT" pitchFamily="34" charset="0"/>
              </a:rPr>
              <a:t>and back </a:t>
            </a:r>
            <a:r>
              <a:rPr lang="en-GB" sz="2000" b="1" dirty="0" smtClean="0">
                <a:latin typeface="Gill Sans MT" pitchFamily="34" charset="0"/>
              </a:rPr>
              <a:t>in ones, tens, hundreds etc from any number (3, 13, 23, 33..... 567, 467, 367.)</a:t>
            </a:r>
          </a:p>
          <a:p>
            <a:r>
              <a:rPr lang="en-GB" sz="2000" b="1" dirty="0" smtClean="0">
                <a:latin typeface="Gill Sans MT" pitchFamily="34" charset="0"/>
              </a:rPr>
              <a:t>Use a variety of mathematical language – all the different ways a sum can be worded.</a:t>
            </a:r>
          </a:p>
          <a:p>
            <a:r>
              <a:rPr lang="en-GB" sz="2000" b="1" dirty="0" smtClean="0">
                <a:latin typeface="Gill Sans MT" pitchFamily="34" charset="0"/>
              </a:rPr>
              <a:t>Relate addition to subtraction and multiplication to division.</a:t>
            </a:r>
          </a:p>
          <a:p>
            <a:r>
              <a:rPr lang="en-GB" sz="2000" b="1" dirty="0" smtClean="0">
                <a:latin typeface="Gill Sans MT" pitchFamily="34" charset="0"/>
              </a:rPr>
              <a:t>Make their learning relevant – get them to work out practical problems.</a:t>
            </a:r>
          </a:p>
          <a:p>
            <a:pPr>
              <a:buNone/>
            </a:pPr>
            <a:r>
              <a:rPr lang="en-GB" sz="2000" b="1" dirty="0" err="1" smtClean="0">
                <a:latin typeface="Gill Sans MT" pitchFamily="34" charset="0"/>
              </a:rPr>
              <a:t>Eg</a:t>
            </a:r>
            <a:r>
              <a:rPr lang="en-GB" sz="2000" b="1" dirty="0" smtClean="0">
                <a:latin typeface="Gill Sans MT" pitchFamily="34" charset="0"/>
              </a:rPr>
              <a:t>: </a:t>
            </a:r>
            <a:r>
              <a:rPr lang="en-GB" sz="2000" b="1" i="1" dirty="0" smtClean="0">
                <a:latin typeface="Gill Sans MT" pitchFamily="34" charset="0"/>
              </a:rPr>
              <a:t>we have 3 people for dinner and 12 slices of pizza – how many will each person get?</a:t>
            </a:r>
          </a:p>
          <a:p>
            <a:r>
              <a:rPr lang="en-GB" sz="2000" b="1" u="sng" dirty="0" smtClean="0">
                <a:latin typeface="Gill Sans MT" pitchFamily="34" charset="0"/>
              </a:rPr>
              <a:t>Reasoning skills:  </a:t>
            </a:r>
            <a:r>
              <a:rPr lang="en-GB" sz="2000" b="1" dirty="0" smtClean="0">
                <a:latin typeface="Gill Sans MT" pitchFamily="34" charset="0"/>
              </a:rPr>
              <a:t>ask them to explain how they solved a problem.</a:t>
            </a:r>
            <a:endParaRPr lang="en-GB" sz="2000" b="1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2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6632"/>
            <a:ext cx="835292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                      </a:t>
            </a:r>
          </a:p>
          <a:p>
            <a:pPr algn="ctr"/>
            <a:r>
              <a:rPr lang="en-GB" sz="3200" b="1" dirty="0" smtClean="0">
                <a:solidFill>
                  <a:srgbClr val="0070C0"/>
                </a:solidFill>
                <a:latin typeface="Comic Sans MS" pitchFamily="66" charset="0"/>
              </a:rPr>
              <a:t>Key stage 1 – Reading  test framework</a:t>
            </a: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endParaRPr lang="en-GB" b="1" dirty="0" smtClean="0">
              <a:solidFill>
                <a:srgbClr val="0070C0"/>
              </a:solidFill>
            </a:endParaRP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971600" y="1720840"/>
            <a:ext cx="691276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  <a:latin typeface="Comic Sans MS" pitchFamily="66" charset="0"/>
              </a:rPr>
              <a:t>The key stage 1 English reading test comprises: </a:t>
            </a:r>
          </a:p>
          <a:p>
            <a:endParaRPr lang="en-GB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Paper 1</a:t>
            </a:r>
            <a:r>
              <a:rPr lang="en-GB" dirty="0" smtClean="0">
                <a:latin typeface="Comic Sans MS" pitchFamily="66" charset="0"/>
              </a:rPr>
              <a:t>, a combined booklet that integrates the reading texts and answer booklet which carries 20 marks.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Paper 2</a:t>
            </a:r>
            <a:r>
              <a:rPr lang="en-GB" dirty="0" smtClean="0">
                <a:latin typeface="Comic Sans MS" pitchFamily="66" charset="0"/>
              </a:rPr>
              <a:t>, a reading booklet with a separate associated answer booklet which carries 20 marks. 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Every pupil should have the opportunity to attempt both papers. Teachers may stop a pupil at any stage of the test that they feel is appropriate. 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093" y="-165985"/>
            <a:ext cx="4623813" cy="71899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4217324" cy="6491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0936"/>
            <a:ext cx="4268135" cy="56655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177" y="164296"/>
            <a:ext cx="3861646" cy="65294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6632"/>
            <a:ext cx="4573002" cy="65421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99" y="373898"/>
            <a:ext cx="4573002" cy="611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6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</a:rPr>
              <a:t>SPAG Test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Variety of multiple choice and short answers.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Focus will be knowledge of grammatical terms, use of punctuation and spelling.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516</Words>
  <Application>Microsoft Office PowerPoint</Application>
  <PresentationFormat>On-screen Show (4:3)</PresentationFormat>
  <Paragraphs>117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AbcPhonicsOne</vt:lpstr>
      <vt:lpstr>Aharoni</vt:lpstr>
      <vt:lpstr>Arial</vt:lpstr>
      <vt:lpstr>Arial Black</vt:lpstr>
      <vt:lpstr>Berlin Sans FB Demi</vt:lpstr>
      <vt:lpstr>Calibri</vt:lpstr>
      <vt:lpstr>Century Gothic</vt:lpstr>
      <vt:lpstr>Comic Sans MS</vt:lpstr>
      <vt:lpstr>Gill Sans MT</vt:lpstr>
      <vt:lpstr>Office Theme</vt:lpstr>
      <vt:lpstr>KS1 SATs INFORMATION EVENING </vt:lpstr>
      <vt:lpstr>KS1 SATs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SPAG Test</vt:lpstr>
      <vt:lpstr>PowerPoint Presentation</vt:lpstr>
      <vt:lpstr>Grammar and Punctuation Terms</vt:lpstr>
      <vt:lpstr>Punctuation continued…</vt:lpstr>
      <vt:lpstr>SPAG question examples…</vt:lpstr>
      <vt:lpstr>PowerPoint Presentation</vt:lpstr>
      <vt:lpstr>PowerPoint Presentation</vt:lpstr>
      <vt:lpstr> Ways To Help Your Child</vt:lpstr>
      <vt:lpstr>Maths</vt:lpstr>
      <vt:lpstr>KS1 Maths SATs Tests</vt:lpstr>
      <vt:lpstr>Paper 1</vt:lpstr>
      <vt:lpstr>Examples of Questions</vt:lpstr>
      <vt:lpstr>PowerPoint Presentation</vt:lpstr>
      <vt:lpstr>Paper 2</vt:lpstr>
      <vt:lpstr>Examples of Questions</vt:lpstr>
      <vt:lpstr>PowerPoint Presentation</vt:lpstr>
      <vt:lpstr>PowerPoint Presentation</vt:lpstr>
      <vt:lpstr>Ways to help your child at home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</dc:title>
  <dc:creator>beebug</dc:creator>
  <cp:lastModifiedBy>Carolyn Galley</cp:lastModifiedBy>
  <cp:revision>57</cp:revision>
  <dcterms:created xsi:type="dcterms:W3CDTF">2015-09-13T15:06:05Z</dcterms:created>
  <dcterms:modified xsi:type="dcterms:W3CDTF">2023-01-30T09:47:02Z</dcterms:modified>
</cp:coreProperties>
</file>